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73576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66CC"/>
    <a:srgbClr val="FF99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341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1" cy="495348"/>
          </a:xfrm>
          <a:prstGeom prst="rect">
            <a:avLst/>
          </a:prstGeom>
        </p:spPr>
        <p:txBody>
          <a:bodyPr vert="horz" lIns="90663" tIns="45332" rIns="90663" bIns="4533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7" y="0"/>
            <a:ext cx="2918831" cy="495348"/>
          </a:xfrm>
          <a:prstGeom prst="rect">
            <a:avLst/>
          </a:prstGeom>
        </p:spPr>
        <p:txBody>
          <a:bodyPr vert="horz" lIns="90663" tIns="45332" rIns="90663" bIns="45332" rtlCol="0"/>
          <a:lstStyle>
            <a:lvl1pPr algn="r">
              <a:defRPr sz="1200"/>
            </a:lvl1pPr>
          </a:lstStyle>
          <a:p>
            <a:fld id="{8D1B19F1-D279-4528-8AA5-13170D5A2949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35075"/>
            <a:ext cx="2306637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63" tIns="45332" rIns="90663" bIns="4533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51221"/>
            <a:ext cx="5388610" cy="3887361"/>
          </a:xfrm>
          <a:prstGeom prst="rect">
            <a:avLst/>
          </a:prstGeom>
        </p:spPr>
        <p:txBody>
          <a:bodyPr vert="horz" lIns="90663" tIns="45332" rIns="90663" bIns="4533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7317"/>
            <a:ext cx="2918831" cy="495347"/>
          </a:xfrm>
          <a:prstGeom prst="rect">
            <a:avLst/>
          </a:prstGeom>
        </p:spPr>
        <p:txBody>
          <a:bodyPr vert="horz" lIns="90663" tIns="45332" rIns="90663" bIns="4533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7" y="9377317"/>
            <a:ext cx="2918831" cy="495347"/>
          </a:xfrm>
          <a:prstGeom prst="rect">
            <a:avLst/>
          </a:prstGeom>
        </p:spPr>
        <p:txBody>
          <a:bodyPr vert="horz" lIns="90663" tIns="45332" rIns="90663" bIns="45332" rtlCol="0" anchor="b"/>
          <a:lstStyle>
            <a:lvl1pPr algn="r">
              <a:defRPr sz="1200"/>
            </a:lvl1pPr>
          </a:lstStyle>
          <a:p>
            <a:fld id="{A8F1AEE7-720C-4830-B241-DAA3ACDA84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3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5"/>
          </a:xfrm>
        </p:spPr>
        <p:txBody>
          <a:bodyPr anchor="b"/>
          <a:lstStyle>
            <a:lvl1pPr algn="ctr">
              <a:defRPr sz="274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097"/>
            </a:lvl1pPr>
            <a:lvl2pPr marL="208955" indent="0" algn="ctr">
              <a:buNone/>
              <a:defRPr sz="914"/>
            </a:lvl2pPr>
            <a:lvl3pPr marL="417909" indent="0" algn="ctr">
              <a:buNone/>
              <a:defRPr sz="823"/>
            </a:lvl3pPr>
            <a:lvl4pPr marL="626864" indent="0" algn="ctr">
              <a:buNone/>
              <a:defRPr sz="731"/>
            </a:lvl4pPr>
            <a:lvl5pPr marL="835819" indent="0" algn="ctr">
              <a:buNone/>
              <a:defRPr sz="731"/>
            </a:lvl5pPr>
            <a:lvl6pPr marL="1044773" indent="0" algn="ctr">
              <a:buNone/>
              <a:defRPr sz="731"/>
            </a:lvl6pPr>
            <a:lvl7pPr marL="1253728" indent="0" algn="ctr">
              <a:buNone/>
              <a:defRPr sz="731"/>
            </a:lvl7pPr>
            <a:lvl8pPr marL="1462683" indent="0" algn="ctr">
              <a:buNone/>
              <a:defRPr sz="731"/>
            </a:lvl8pPr>
            <a:lvl9pPr marL="1671638" indent="0" algn="ctr">
              <a:buNone/>
              <a:defRPr sz="731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77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26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60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57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7" y="2469622"/>
            <a:ext cx="5915025" cy="4120620"/>
          </a:xfrm>
        </p:spPr>
        <p:txBody>
          <a:bodyPr anchor="b"/>
          <a:lstStyle>
            <a:lvl1pPr>
              <a:defRPr sz="274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7" y="6629225"/>
            <a:ext cx="5915025" cy="2166937"/>
          </a:xfrm>
        </p:spPr>
        <p:txBody>
          <a:bodyPr/>
          <a:lstStyle>
            <a:lvl1pPr marL="0" indent="0">
              <a:buNone/>
              <a:defRPr sz="1097">
                <a:solidFill>
                  <a:schemeClr val="tx1">
                    <a:tint val="75000"/>
                  </a:schemeClr>
                </a:solidFill>
              </a:defRPr>
            </a:lvl1pPr>
            <a:lvl2pPr marL="208955" indent="0">
              <a:buNone/>
              <a:defRPr sz="914">
                <a:solidFill>
                  <a:schemeClr val="tx1">
                    <a:tint val="75000"/>
                  </a:schemeClr>
                </a:solidFill>
              </a:defRPr>
            </a:lvl2pPr>
            <a:lvl3pPr marL="417909" indent="0">
              <a:buNone/>
              <a:defRPr sz="823">
                <a:solidFill>
                  <a:schemeClr val="tx1">
                    <a:tint val="75000"/>
                  </a:schemeClr>
                </a:solidFill>
              </a:defRPr>
            </a:lvl3pPr>
            <a:lvl4pPr marL="626864" indent="0">
              <a:buNone/>
              <a:defRPr sz="731">
                <a:solidFill>
                  <a:schemeClr val="tx1">
                    <a:tint val="75000"/>
                  </a:schemeClr>
                </a:solidFill>
              </a:defRPr>
            </a:lvl4pPr>
            <a:lvl5pPr marL="835819" indent="0">
              <a:buNone/>
              <a:defRPr sz="731">
                <a:solidFill>
                  <a:schemeClr val="tx1">
                    <a:tint val="75000"/>
                  </a:schemeClr>
                </a:solidFill>
              </a:defRPr>
            </a:lvl5pPr>
            <a:lvl6pPr marL="1044773" indent="0">
              <a:buNone/>
              <a:defRPr sz="731">
                <a:solidFill>
                  <a:schemeClr val="tx1">
                    <a:tint val="75000"/>
                  </a:schemeClr>
                </a:solidFill>
              </a:defRPr>
            </a:lvl6pPr>
            <a:lvl7pPr marL="1253728" indent="0">
              <a:buNone/>
              <a:defRPr sz="731">
                <a:solidFill>
                  <a:schemeClr val="tx1">
                    <a:tint val="75000"/>
                  </a:schemeClr>
                </a:solidFill>
              </a:defRPr>
            </a:lvl7pPr>
            <a:lvl8pPr marL="1462683" indent="0">
              <a:buNone/>
              <a:defRPr sz="731">
                <a:solidFill>
                  <a:schemeClr val="tx1">
                    <a:tint val="75000"/>
                  </a:schemeClr>
                </a:solidFill>
              </a:defRPr>
            </a:lvl8pPr>
            <a:lvl9pPr marL="1671638" indent="0">
              <a:buNone/>
              <a:defRPr sz="7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28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05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2" y="527403"/>
            <a:ext cx="5915025" cy="191470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8346"/>
            <a:ext cx="2901255" cy="1190095"/>
          </a:xfrm>
        </p:spPr>
        <p:txBody>
          <a:bodyPr anchor="b"/>
          <a:lstStyle>
            <a:lvl1pPr marL="0" indent="0">
              <a:buNone/>
              <a:defRPr sz="1097" b="1"/>
            </a:lvl1pPr>
            <a:lvl2pPr marL="208955" indent="0">
              <a:buNone/>
              <a:defRPr sz="914" b="1"/>
            </a:lvl2pPr>
            <a:lvl3pPr marL="417909" indent="0">
              <a:buNone/>
              <a:defRPr sz="823" b="1"/>
            </a:lvl3pPr>
            <a:lvl4pPr marL="626864" indent="0">
              <a:buNone/>
              <a:defRPr sz="731" b="1"/>
            </a:lvl4pPr>
            <a:lvl5pPr marL="835819" indent="0">
              <a:buNone/>
              <a:defRPr sz="731" b="1"/>
            </a:lvl5pPr>
            <a:lvl6pPr marL="1044773" indent="0">
              <a:buNone/>
              <a:defRPr sz="731" b="1"/>
            </a:lvl6pPr>
            <a:lvl7pPr marL="1253728" indent="0">
              <a:buNone/>
              <a:defRPr sz="731" b="1"/>
            </a:lvl7pPr>
            <a:lvl8pPr marL="1462683" indent="0">
              <a:buNone/>
              <a:defRPr sz="731" b="1"/>
            </a:lvl8pPr>
            <a:lvl9pPr marL="1671638" indent="0">
              <a:buNone/>
              <a:defRPr sz="73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4" y="2428346"/>
            <a:ext cx="2915543" cy="1190095"/>
          </a:xfrm>
        </p:spPr>
        <p:txBody>
          <a:bodyPr anchor="b"/>
          <a:lstStyle>
            <a:lvl1pPr marL="0" indent="0">
              <a:buNone/>
              <a:defRPr sz="1097" b="1"/>
            </a:lvl1pPr>
            <a:lvl2pPr marL="208955" indent="0">
              <a:buNone/>
              <a:defRPr sz="914" b="1"/>
            </a:lvl2pPr>
            <a:lvl3pPr marL="417909" indent="0">
              <a:buNone/>
              <a:defRPr sz="823" b="1"/>
            </a:lvl3pPr>
            <a:lvl4pPr marL="626864" indent="0">
              <a:buNone/>
              <a:defRPr sz="731" b="1"/>
            </a:lvl4pPr>
            <a:lvl5pPr marL="835819" indent="0">
              <a:buNone/>
              <a:defRPr sz="731" b="1"/>
            </a:lvl5pPr>
            <a:lvl6pPr marL="1044773" indent="0">
              <a:buNone/>
              <a:defRPr sz="731" b="1"/>
            </a:lvl6pPr>
            <a:lvl7pPr marL="1253728" indent="0">
              <a:buNone/>
              <a:defRPr sz="731" b="1"/>
            </a:lvl7pPr>
            <a:lvl8pPr marL="1462683" indent="0">
              <a:buNone/>
              <a:defRPr sz="731" b="1"/>
            </a:lvl8pPr>
            <a:lvl9pPr marL="1671638" indent="0">
              <a:buNone/>
              <a:defRPr sz="73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635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468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5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463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4" y="1426281"/>
            <a:ext cx="3471863" cy="7039680"/>
          </a:xfrm>
        </p:spPr>
        <p:txBody>
          <a:bodyPr/>
          <a:lstStyle>
            <a:lvl1pPr>
              <a:defRPr sz="1463"/>
            </a:lvl1pPr>
            <a:lvl2pPr>
              <a:defRPr sz="1280"/>
            </a:lvl2pPr>
            <a:lvl3pPr>
              <a:defRPr sz="1097"/>
            </a:lvl3pPr>
            <a:lvl4pPr>
              <a:defRPr sz="914"/>
            </a:lvl4pPr>
            <a:lvl5pPr>
              <a:defRPr sz="914"/>
            </a:lvl5pPr>
            <a:lvl6pPr>
              <a:defRPr sz="914"/>
            </a:lvl6pPr>
            <a:lvl7pPr>
              <a:defRPr sz="914"/>
            </a:lvl7pPr>
            <a:lvl8pPr>
              <a:defRPr sz="914"/>
            </a:lvl8pPr>
            <a:lvl9pPr>
              <a:defRPr sz="91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</p:spPr>
        <p:txBody>
          <a:bodyPr/>
          <a:lstStyle>
            <a:lvl1pPr marL="0" indent="0">
              <a:buNone/>
              <a:defRPr sz="731"/>
            </a:lvl1pPr>
            <a:lvl2pPr marL="208955" indent="0">
              <a:buNone/>
              <a:defRPr sz="640"/>
            </a:lvl2pPr>
            <a:lvl3pPr marL="417909" indent="0">
              <a:buNone/>
              <a:defRPr sz="548"/>
            </a:lvl3pPr>
            <a:lvl4pPr marL="626864" indent="0">
              <a:buNone/>
              <a:defRPr sz="457"/>
            </a:lvl4pPr>
            <a:lvl5pPr marL="835819" indent="0">
              <a:buNone/>
              <a:defRPr sz="457"/>
            </a:lvl5pPr>
            <a:lvl6pPr marL="1044773" indent="0">
              <a:buNone/>
              <a:defRPr sz="457"/>
            </a:lvl6pPr>
            <a:lvl7pPr marL="1253728" indent="0">
              <a:buNone/>
              <a:defRPr sz="457"/>
            </a:lvl7pPr>
            <a:lvl8pPr marL="1462683" indent="0">
              <a:buNone/>
              <a:defRPr sz="457"/>
            </a:lvl8pPr>
            <a:lvl9pPr marL="1671638" indent="0">
              <a:buNone/>
              <a:defRPr sz="45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913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463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4" y="1426281"/>
            <a:ext cx="3471863" cy="7039680"/>
          </a:xfrm>
        </p:spPr>
        <p:txBody>
          <a:bodyPr/>
          <a:lstStyle>
            <a:lvl1pPr marL="0" indent="0">
              <a:buNone/>
              <a:defRPr sz="1463"/>
            </a:lvl1pPr>
            <a:lvl2pPr marL="208955" indent="0">
              <a:buNone/>
              <a:defRPr sz="1280"/>
            </a:lvl2pPr>
            <a:lvl3pPr marL="417909" indent="0">
              <a:buNone/>
              <a:defRPr sz="1097"/>
            </a:lvl3pPr>
            <a:lvl4pPr marL="626864" indent="0">
              <a:buNone/>
              <a:defRPr sz="914"/>
            </a:lvl4pPr>
            <a:lvl5pPr marL="835819" indent="0">
              <a:buNone/>
              <a:defRPr sz="914"/>
            </a:lvl5pPr>
            <a:lvl6pPr marL="1044773" indent="0">
              <a:buNone/>
              <a:defRPr sz="914"/>
            </a:lvl6pPr>
            <a:lvl7pPr marL="1253728" indent="0">
              <a:buNone/>
              <a:defRPr sz="914"/>
            </a:lvl7pPr>
            <a:lvl8pPr marL="1462683" indent="0">
              <a:buNone/>
              <a:defRPr sz="914"/>
            </a:lvl8pPr>
            <a:lvl9pPr marL="1671638" indent="0">
              <a:buNone/>
              <a:defRPr sz="914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</p:spPr>
        <p:txBody>
          <a:bodyPr/>
          <a:lstStyle>
            <a:lvl1pPr marL="0" indent="0">
              <a:buNone/>
              <a:defRPr sz="731"/>
            </a:lvl1pPr>
            <a:lvl2pPr marL="208955" indent="0">
              <a:buNone/>
              <a:defRPr sz="640"/>
            </a:lvl2pPr>
            <a:lvl3pPr marL="417909" indent="0">
              <a:buNone/>
              <a:defRPr sz="548"/>
            </a:lvl3pPr>
            <a:lvl4pPr marL="626864" indent="0">
              <a:buNone/>
              <a:defRPr sz="457"/>
            </a:lvl4pPr>
            <a:lvl5pPr marL="835819" indent="0">
              <a:buNone/>
              <a:defRPr sz="457"/>
            </a:lvl5pPr>
            <a:lvl6pPr marL="1044773" indent="0">
              <a:buNone/>
              <a:defRPr sz="457"/>
            </a:lvl6pPr>
            <a:lvl7pPr marL="1253728" indent="0">
              <a:buNone/>
              <a:defRPr sz="457"/>
            </a:lvl7pPr>
            <a:lvl8pPr marL="1462683" indent="0">
              <a:buNone/>
              <a:defRPr sz="457"/>
            </a:lvl8pPr>
            <a:lvl9pPr marL="1671638" indent="0">
              <a:buNone/>
              <a:defRPr sz="45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85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9" y="527403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81396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D2876-77F1-4070-A723-3C91AD93F1EB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4" y="9181396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81396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1CBD-B437-47E4-8EA4-6A9B6D02C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53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17909" rtl="0" eaLnBrk="1" latinLnBrk="0" hangingPunct="1">
        <a:lnSpc>
          <a:spcPct val="90000"/>
        </a:lnSpc>
        <a:spcBef>
          <a:spcPct val="0"/>
        </a:spcBef>
        <a:buNone/>
        <a:defRPr kumimoji="1" sz="20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4478" indent="-104478" algn="l" defTabSz="417909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kumimoji="1" sz="1280" kern="1200">
          <a:solidFill>
            <a:schemeClr val="tx1"/>
          </a:solidFill>
          <a:latin typeface="+mn-lt"/>
          <a:ea typeface="+mn-ea"/>
          <a:cs typeface="+mn-cs"/>
        </a:defRPr>
      </a:lvl1pPr>
      <a:lvl2pPr marL="313432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2pPr>
      <a:lvl3pPr marL="522387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914" kern="1200">
          <a:solidFill>
            <a:schemeClr val="tx1"/>
          </a:solidFill>
          <a:latin typeface="+mn-lt"/>
          <a:ea typeface="+mn-ea"/>
          <a:cs typeface="+mn-cs"/>
        </a:defRPr>
      </a:lvl3pPr>
      <a:lvl4pPr marL="731342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940297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149251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358206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567161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776115" indent="-104478" algn="l" defTabSz="417909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55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909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64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819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73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8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83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638" algn="l" defTabSz="417909" rtl="0" eaLnBrk="1" latinLnBrk="0" hangingPunct="1">
        <a:defRPr kumimoji="1"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609601"/>
            <a:ext cx="5143500" cy="4460346"/>
          </a:xfrm>
        </p:spPr>
        <p:txBody>
          <a:bodyPr/>
          <a:lstStyle/>
          <a:p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-18103" y="0"/>
            <a:ext cx="6930596" cy="990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9375" y="347394"/>
            <a:ext cx="6757433" cy="9459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19246" y="1939970"/>
            <a:ext cx="6619508" cy="14678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 smtClean="0">
                <a:solidFill>
                  <a:schemeClr val="bg2">
                    <a:lumMod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</a:t>
            </a:r>
            <a:r>
              <a:rPr lang="ja-JP" altLang="en-US" sz="1400" dirty="0">
                <a:solidFill>
                  <a:schemeClr val="bg2">
                    <a:lumMod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病床確保</a:t>
            </a:r>
            <a:r>
              <a:rPr lang="ja-JP" altLang="en-US" sz="1400" dirty="0" smtClean="0">
                <a:solidFill>
                  <a:schemeClr val="bg2">
                    <a:lumMod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を内容とする協定締結医療機関（病院、診療所）</a:t>
            </a:r>
            <a:endParaRPr lang="en-US" altLang="ja-JP" sz="1400" dirty="0" smtClean="0">
              <a:solidFill>
                <a:schemeClr val="bg2">
                  <a:lumMod val="2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 smtClean="0">
                <a:solidFill>
                  <a:schemeClr val="bg2">
                    <a:lumMod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②発熱外来を内容とする協定締結医療機関（病院、診療所）</a:t>
            </a:r>
            <a:endParaRPr lang="en-US" altLang="ja-JP" sz="1400" dirty="0" smtClean="0">
              <a:solidFill>
                <a:schemeClr val="bg2">
                  <a:lumMod val="2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 smtClean="0">
                <a:solidFill>
                  <a:schemeClr val="bg2">
                    <a:lumMod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③自宅療養者等医療を内容とする協定締結医療機関（病院、診療所、薬局、訪問</a:t>
            </a:r>
            <a:endParaRPr lang="en-US" altLang="ja-JP" sz="1400" dirty="0" smtClean="0">
              <a:solidFill>
                <a:schemeClr val="bg2">
                  <a:lumMod val="2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chemeClr val="bg2">
                    <a:lumMod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ja-JP" altLang="en-US" sz="1400" dirty="0" smtClean="0">
                <a:solidFill>
                  <a:schemeClr val="bg2">
                    <a:lumMod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看護事業所） </a:t>
            </a:r>
            <a:endParaRPr lang="en-US" altLang="ja-JP" sz="1400" dirty="0" smtClean="0">
              <a:solidFill>
                <a:schemeClr val="bg2">
                  <a:lumMod val="2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sz="1200" dirty="0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200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現在</a:t>
            </a:r>
            <a:r>
              <a:rPr lang="ja-JP" altLang="en-US" sz="12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r>
              <a:rPr lang="ja-JP" altLang="en-US" sz="1200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協定</a:t>
            </a:r>
            <a:r>
              <a:rPr lang="ja-JP" altLang="en-US" sz="1200" dirty="0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締結手続中ですので、</a:t>
            </a:r>
            <a:r>
              <a:rPr lang="ja-JP" altLang="en-US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県に対して「</a:t>
            </a:r>
            <a:r>
              <a:rPr lang="ja-JP" altLang="en-US" sz="1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医療</a:t>
            </a:r>
            <a:r>
              <a:rPr lang="ja-JP" altLang="en-US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措置協定の締結に係る協議書</a:t>
            </a:r>
            <a:r>
              <a:rPr lang="ja-JP" altLang="en-US" sz="120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」の提出</a:t>
            </a:r>
            <a:r>
              <a:rPr lang="ja-JP" altLang="en-US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があり、かつ</a:t>
            </a:r>
            <a:r>
              <a:rPr lang="en-US" altLang="ja-JP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協定締結項目</a:t>
            </a:r>
            <a:r>
              <a:rPr lang="en-US" altLang="ja-JP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r>
              <a:rPr lang="ja-JP" altLang="en-US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の該当箇所に記入のある医療機関とします。</a:t>
            </a:r>
            <a:endParaRPr lang="en-US" altLang="ja-JP" sz="1200" dirty="0" smtClean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705754" y="7435127"/>
            <a:ext cx="4561908" cy="5849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1200" dirty="0" smtClean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63127" y="9089590"/>
            <a:ext cx="3820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香川県健康福祉部感染症対策課</a:t>
            </a:r>
            <a:endParaRPr kumimoji="1" lang="ja-JP" altLang="en-US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321" y="9271426"/>
            <a:ext cx="382026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1400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  </a:t>
            </a:r>
            <a:r>
              <a:rPr kumimoji="1" lang="ja-JP" altLang="en-US" sz="1400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０８７</a:t>
            </a:r>
            <a:r>
              <a:rPr kumimoji="1" lang="en-US" altLang="ja-JP" sz="1400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</a:t>
            </a:r>
            <a:r>
              <a:rPr kumimoji="1" lang="ja-JP" altLang="en-US" sz="1400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８３２</a:t>
            </a:r>
            <a:r>
              <a:rPr kumimoji="1" lang="en-US" altLang="ja-JP" sz="1400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-387</a:t>
            </a:r>
            <a:r>
              <a:rPr lang="en-US" altLang="ja-JP" sz="14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-96303" y="9463364"/>
            <a:ext cx="4053355" cy="361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メールアドレス　</a:t>
            </a:r>
            <a:r>
              <a:rPr lang="en-US" altLang="ja-JP" sz="1100" b="1" dirty="0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kansensyo@pref.kagawa.lg.jp</a:t>
            </a:r>
            <a:endParaRPr kumimoji="1" lang="ja-JP" altLang="en-US" sz="11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1632439" y="2937162"/>
            <a:ext cx="4906922" cy="14678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1400" dirty="0" smtClean="0">
              <a:solidFill>
                <a:schemeClr val="bg2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586627"/>
              </p:ext>
            </p:extLst>
          </p:nvPr>
        </p:nvGraphicFramePr>
        <p:xfrm>
          <a:off x="129491" y="3711790"/>
          <a:ext cx="6619714" cy="3235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723">
                  <a:extLst>
                    <a:ext uri="{9D8B030D-6E8A-4147-A177-3AD203B41FA5}">
                      <a16:colId xmlns:a16="http://schemas.microsoft.com/office/drawing/2014/main" val="2629070997"/>
                    </a:ext>
                  </a:extLst>
                </a:gridCol>
                <a:gridCol w="809713">
                  <a:extLst>
                    <a:ext uri="{9D8B030D-6E8A-4147-A177-3AD203B41FA5}">
                      <a16:colId xmlns:a16="http://schemas.microsoft.com/office/drawing/2014/main" val="916229272"/>
                    </a:ext>
                  </a:extLst>
                </a:gridCol>
                <a:gridCol w="809713">
                  <a:extLst>
                    <a:ext uri="{9D8B030D-6E8A-4147-A177-3AD203B41FA5}">
                      <a16:colId xmlns:a16="http://schemas.microsoft.com/office/drawing/2014/main" val="306926883"/>
                    </a:ext>
                  </a:extLst>
                </a:gridCol>
                <a:gridCol w="809713">
                  <a:extLst>
                    <a:ext uri="{9D8B030D-6E8A-4147-A177-3AD203B41FA5}">
                      <a16:colId xmlns:a16="http://schemas.microsoft.com/office/drawing/2014/main" val="3375982604"/>
                    </a:ext>
                  </a:extLst>
                </a:gridCol>
                <a:gridCol w="809713">
                  <a:extLst>
                    <a:ext uri="{9D8B030D-6E8A-4147-A177-3AD203B41FA5}">
                      <a16:colId xmlns:a16="http://schemas.microsoft.com/office/drawing/2014/main" val="3921699844"/>
                    </a:ext>
                  </a:extLst>
                </a:gridCol>
                <a:gridCol w="809713">
                  <a:extLst>
                    <a:ext uri="{9D8B030D-6E8A-4147-A177-3AD203B41FA5}">
                      <a16:colId xmlns:a16="http://schemas.microsoft.com/office/drawing/2014/main" val="3237945491"/>
                    </a:ext>
                  </a:extLst>
                </a:gridCol>
                <a:gridCol w="809713">
                  <a:extLst>
                    <a:ext uri="{9D8B030D-6E8A-4147-A177-3AD203B41FA5}">
                      <a16:colId xmlns:a16="http://schemas.microsoft.com/office/drawing/2014/main" val="4276398106"/>
                    </a:ext>
                  </a:extLst>
                </a:gridCol>
                <a:gridCol w="809713">
                  <a:extLst>
                    <a:ext uri="{9D8B030D-6E8A-4147-A177-3AD203B41FA5}">
                      <a16:colId xmlns:a16="http://schemas.microsoft.com/office/drawing/2014/main" val="545118026"/>
                    </a:ext>
                  </a:extLst>
                </a:gridCol>
              </a:tblGrid>
              <a:tr h="243501">
                <a:tc>
                  <a:txBody>
                    <a:bodyPr/>
                    <a:lstStyle/>
                    <a:p>
                      <a:pPr algn="ctr"/>
                      <a:endParaRPr kumimoji="1" lang="en-US" altLang="ja-JP" sz="1100" baseline="0" dirty="0" smtClean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rgbClr val="FF0000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施設</a:t>
                      </a:r>
                      <a:r>
                        <a:rPr kumimoji="1" lang="ja-JP" altLang="en-US" sz="1100" dirty="0" smtClean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整備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rgbClr val="FF0000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設備</a:t>
                      </a:r>
                      <a:r>
                        <a:rPr kumimoji="1" lang="ja-JP" altLang="en-US" sz="1100" dirty="0" smtClean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整備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699727"/>
                  </a:ext>
                </a:extLst>
              </a:tr>
              <a:tr h="945357">
                <a:tc>
                  <a:txBody>
                    <a:bodyPr/>
                    <a:lstStyle/>
                    <a:p>
                      <a:r>
                        <a:rPr kumimoji="1" lang="ja-JP" altLang="en-US" sz="11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補助対象</a:t>
                      </a:r>
                      <a:endParaRPr kumimoji="1" lang="en-US" altLang="ja-JP" sz="11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病室</a:t>
                      </a:r>
                      <a:endParaRPr kumimoji="1" lang="en-US" altLang="ja-JP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l"/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の感染対策</a:t>
                      </a:r>
                      <a:endParaRPr kumimoji="1" lang="ja-JP" alt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病棟等</a:t>
                      </a:r>
                      <a:endParaRPr kumimoji="1" lang="en-US" altLang="ja-JP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l"/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の感染対策</a:t>
                      </a:r>
                      <a:endParaRPr kumimoji="1" lang="ja-JP" alt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個人防護具保管施設</a:t>
                      </a:r>
                      <a:endParaRPr kumimoji="1" lang="ja-JP" alt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簡易陰圧装置</a:t>
                      </a:r>
                      <a:endParaRPr kumimoji="1" lang="ja-JP" alt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検査機器（</a:t>
                      </a:r>
                      <a:r>
                        <a:rPr kumimoji="1" lang="en-US" altLang="ja-JP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PCR</a:t>
                      </a:r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検査装置）</a:t>
                      </a:r>
                      <a:endParaRPr kumimoji="1" lang="ja-JP" alt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簡易ベッド</a:t>
                      </a:r>
                      <a:endParaRPr kumimoji="1" lang="en-US" altLang="ja-JP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陰圧対応可能な</a:t>
                      </a:r>
                      <a:r>
                        <a:rPr kumimoji="1" lang="en-US" altLang="ja-JP" sz="1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HEPA</a:t>
                      </a:r>
                      <a:r>
                        <a:rPr kumimoji="1" lang="ja-JP" altLang="en-US" sz="1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フィルター付き空気清浄機</a:t>
                      </a:r>
                      <a:endParaRPr kumimoji="1" lang="en-US" altLang="ja-JP" sz="10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401674"/>
                  </a:ext>
                </a:extLst>
              </a:tr>
              <a:tr h="601591">
                <a:tc>
                  <a:txBody>
                    <a:bodyPr/>
                    <a:lstStyle/>
                    <a:p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①病床確保を内容とする協定締結医療機関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020334"/>
                  </a:ext>
                </a:extLst>
              </a:tr>
              <a:tr h="601591">
                <a:tc>
                  <a:txBody>
                    <a:bodyPr/>
                    <a:lstStyle/>
                    <a:p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②発熱外来を内容とする協定締結医療機関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929907"/>
                  </a:ext>
                </a:extLst>
              </a:tr>
              <a:tr h="690918">
                <a:tc>
                  <a:txBody>
                    <a:bodyPr/>
                    <a:lstStyle/>
                    <a:p>
                      <a:r>
                        <a:rPr kumimoji="1" lang="ja-JP" altLang="en-US" sz="9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③自宅療養者等医療を内容とする協定締結医療機関</a:t>
                      </a:r>
                      <a:endParaRPr kumimoji="1" lang="ja-JP" altLang="en-US" sz="900" dirty="0">
                        <a:solidFill>
                          <a:schemeClr val="bg2">
                            <a:lumMod val="25000"/>
                          </a:schemeClr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>
                          <a:solidFill>
                            <a:schemeClr val="accent2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</a:t>
                      </a:r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accent2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667054"/>
                  </a:ext>
                </a:extLst>
              </a:tr>
            </a:tbl>
          </a:graphicData>
        </a:graphic>
      </p:graphicFrame>
      <p:sp>
        <p:nvSpPr>
          <p:cNvPr id="64" name="正方形/長方形 63"/>
          <p:cNvSpPr/>
          <p:nvPr/>
        </p:nvSpPr>
        <p:spPr>
          <a:xfrm>
            <a:off x="1344935" y="1149234"/>
            <a:ext cx="4906922" cy="413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en-US" altLang="ja-JP" sz="2000" b="1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6</a:t>
            </a:r>
            <a:r>
              <a:rPr lang="ja-JP" altLang="en-US" sz="2000" b="1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年７月</a:t>
            </a:r>
            <a:r>
              <a:rPr lang="ja-JP" altLang="en-US" sz="20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２９</a:t>
            </a:r>
            <a:r>
              <a:rPr lang="ja-JP" altLang="en-US" sz="2000" b="1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日（月）～９月</a:t>
            </a:r>
            <a:r>
              <a:rPr lang="en-US" altLang="ja-JP" sz="2000" b="1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6</a:t>
            </a:r>
            <a:r>
              <a:rPr lang="ja-JP" altLang="en-US" sz="2000" b="1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日（金）</a:t>
            </a:r>
            <a:endParaRPr lang="en-US" altLang="ja-JP" sz="2000" b="1" dirty="0" smtClean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74317" y="8672505"/>
            <a:ext cx="6820714" cy="1511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 smtClean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・事業の概要や事業計画書様式は県ホームページに掲載していますのでご覧ください。</a:t>
            </a:r>
            <a:endParaRPr lang="en-US" altLang="ja-JP" sz="1200" dirty="0" smtClean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100" dirty="0" smtClean="0">
              <a:solidFill>
                <a:schemeClr val="bg2">
                  <a:lumMod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lang="en-US" altLang="ja-JP" sz="1400" dirty="0" smtClean="0">
              <a:solidFill>
                <a:schemeClr val="bg2">
                  <a:lumMod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21" y="1"/>
            <a:ext cx="6845541" cy="10327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altLang="ja-JP" sz="2800" b="1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endParaRPr lang="en-US" altLang="ja-JP" sz="3200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1975986" y="366823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ja-JP" altLang="en-US" b="1" dirty="0" smtClean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設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2484743" y="364661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備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2997458" y="366872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整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3509859" y="362467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備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4014971" y="362467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6" name="角丸四角形 55"/>
          <p:cNvSpPr/>
          <p:nvPr/>
        </p:nvSpPr>
        <p:spPr>
          <a:xfrm>
            <a:off x="4525891" y="364661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5040402" y="357444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金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996448" y="470999"/>
            <a:ext cx="1752759" cy="2982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950555" y="364662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施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1470874" y="347394"/>
            <a:ext cx="473529" cy="365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設</a:t>
            </a:r>
            <a:endParaRPr kumimoji="1" lang="ja-JP" altLang="en-US" b="1" dirty="0">
              <a:solidFill>
                <a:srgbClr val="00B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 flipV="1">
            <a:off x="89206" y="1601590"/>
            <a:ext cx="6660000" cy="457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 flipV="1">
            <a:off x="89206" y="1107504"/>
            <a:ext cx="6660000" cy="457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38849" y="177490"/>
            <a:ext cx="6951341" cy="2982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ja-JP" sz="12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令和７年度</a:t>
            </a:r>
            <a:r>
              <a:rPr lang="ja-JP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新興感染症対応力強化</a:t>
            </a:r>
            <a:r>
              <a:rPr lang="ja-JP" altLang="ja-JP" sz="12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事業（協定指定医療機関等施設・設備整備補助事業）実施の意向調査</a:t>
            </a:r>
          </a:p>
          <a:p>
            <a:pPr algn="ctr"/>
            <a:endParaRPr kumimoji="1" lang="ja-JP" altLang="en-US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566753" y="734573"/>
            <a:ext cx="3334938" cy="2982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新興感染症への対応力の強化を</a:t>
            </a:r>
            <a:r>
              <a:rPr kumimoji="1" lang="ja-JP" altLang="en-US" sz="14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支援</a:t>
            </a:r>
            <a:endParaRPr kumimoji="1" lang="ja-JP" altLang="en-US" sz="14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8793" y="1190034"/>
            <a:ext cx="1202599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募集期間</a:t>
            </a:r>
            <a:endParaRPr kumimoji="1" lang="ja-JP" altLang="en-US" sz="16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9206" y="1699257"/>
            <a:ext cx="6717602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対　象　医　療　機　関</a:t>
            </a:r>
            <a:endParaRPr kumimoji="1" lang="ja-JP" altLang="en-US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8793" y="3326301"/>
            <a:ext cx="6697439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　助　対　象　施　設　・　設　備　等</a:t>
            </a:r>
            <a:endParaRPr kumimoji="1" lang="ja-JP" altLang="en-US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573" y="6967246"/>
            <a:ext cx="66401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・設備</a:t>
            </a:r>
            <a:r>
              <a:rPr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整備</a:t>
            </a:r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は、</a:t>
            </a:r>
            <a:r>
              <a:rPr lang="ja-JP" altLang="en-US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新規購入・増設の場合に補助対象</a:t>
            </a:r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とし、</a:t>
            </a:r>
            <a:r>
              <a:rPr lang="ja-JP" altLang="en-US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更新は補助対象外</a:t>
            </a:r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です。</a:t>
            </a:r>
            <a:endParaRPr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・個人防護具保管施設は、協定の中で「個人防護具の備蓄」を定めることが条件です。</a:t>
            </a:r>
            <a:endParaRPr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・病室の感染対策に係る施設整備は、補助対象事業費の</a:t>
            </a:r>
            <a:r>
              <a:rPr lang="en-US" altLang="ja-JP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1/3</a:t>
            </a:r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が事業者負担になります。</a:t>
            </a:r>
            <a:endParaRPr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国の予算状況等により、全ての事業者からの御要望に沿えない場合</a:t>
            </a:r>
            <a:r>
              <a:rPr lang="ja-JP" alt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があります。</a:t>
            </a:r>
            <a:endParaRPr lang="en-US" altLang="ja-JP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16963" y="8727761"/>
            <a:ext cx="3526435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お問い合わせ・提出先</a:t>
            </a:r>
            <a:endParaRPr kumimoji="1" lang="ja-JP" altLang="en-US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749407" y="8731981"/>
            <a:ext cx="2951189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県ホームページ</a:t>
            </a:r>
            <a:endParaRPr kumimoji="1" lang="ja-JP" altLang="en-US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116963" y="8110335"/>
            <a:ext cx="66401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002288" y="9178298"/>
            <a:ext cx="1023286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</a:t>
            </a:r>
            <a:r>
              <a:rPr lang="ja-JP" altLang="en-US" sz="11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６</a:t>
            </a:r>
            <a:r>
              <a:rPr lang="en-US" altLang="ja-JP" sz="11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.7.2</a:t>
            </a:r>
            <a:r>
              <a:rPr lang="ja-JP" altLang="en-US" sz="11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９</a:t>
            </a:r>
            <a:endParaRPr lang="en-US" altLang="ja-JP" sz="11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en-US" altLang="ja-JP" sz="11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HP</a:t>
            </a:r>
            <a:r>
              <a:rPr lang="ja-JP" altLang="en-US" sz="11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開設予定</a:t>
            </a:r>
            <a:endParaRPr lang="en-US" altLang="ja-JP" sz="11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16963" y="7864240"/>
            <a:ext cx="6596870" cy="34445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令和７年度に事業の実施を希望する場合には</a:t>
            </a:r>
            <a:endParaRPr kumimoji="1" lang="ja-JP" altLang="en-US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73652" y="8196455"/>
            <a:ext cx="66401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・募集期間中に、</a:t>
            </a:r>
            <a:r>
              <a:rPr lang="ja-JP" altLang="en-US" sz="12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事業計画書及び関係書類を県に提出</a:t>
            </a:r>
            <a:r>
              <a:rPr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してください。</a:t>
            </a:r>
            <a:endParaRPr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91722" y="6938607"/>
            <a:ext cx="824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</a:t>
            </a:r>
            <a:r>
              <a:rPr kumimoji="1" lang="en-US" altLang="ja-JP" sz="11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…</a:t>
            </a:r>
            <a:r>
              <a:rPr kumimoji="1" lang="ja-JP" altLang="en-US" sz="11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対象</a:t>
            </a:r>
            <a:endParaRPr kumimoji="1" lang="ja-JP" altLang="en-US" sz="11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414" y="9103428"/>
            <a:ext cx="643012" cy="65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5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B050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プレゼンテーション1" id="{4F0637E0-7C91-44F8-A2AF-D1306C2321F8}" vid="{4A3437A6-10FA-474F-A47D-BACCC7FF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728</TotalTime>
  <Words>450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HGSｺﾞｼｯｸM</vt:lpstr>
      <vt:lpstr>ＭＳ Ｐゴシック</vt:lpstr>
      <vt:lpstr>UD デジタル 教科書体 NK-B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sg19500のC20-1136</dc:creator>
  <cp:lastModifiedBy>SG14950のC20-2184</cp:lastModifiedBy>
  <cp:revision>159</cp:revision>
  <cp:lastPrinted>2024-07-23T06:33:33Z</cp:lastPrinted>
  <dcterms:created xsi:type="dcterms:W3CDTF">2022-07-29T04:04:42Z</dcterms:created>
  <dcterms:modified xsi:type="dcterms:W3CDTF">2024-07-23T06:34:52Z</dcterms:modified>
</cp:coreProperties>
</file>